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94" r:id="rId2"/>
  </p:sldMasterIdLst>
  <p:notesMasterIdLst>
    <p:notesMasterId r:id="rId13"/>
  </p:notesMasterIdLst>
  <p:sldIdLst>
    <p:sldId id="270" r:id="rId3"/>
    <p:sldId id="271" r:id="rId4"/>
    <p:sldId id="272" r:id="rId5"/>
    <p:sldId id="274" r:id="rId6"/>
    <p:sldId id="275" r:id="rId7"/>
    <p:sldId id="276" r:id="rId8"/>
    <p:sldId id="278" r:id="rId9"/>
    <p:sldId id="281" r:id="rId10"/>
    <p:sldId id="285" r:id="rId11"/>
    <p:sldId id="286" r:id="rId12"/>
  </p:sldIdLst>
  <p:sldSz cx="9144000" cy="5143500" type="screen16x9"/>
  <p:notesSz cx="6858000" cy="9144000"/>
  <p:embeddedFontLst>
    <p:embeddedFont>
      <p:font typeface="Pier Sans" panose="00000500000000000000" charset="0"/>
      <p:regular r:id="rId14"/>
      <p:italic r:id="rId15"/>
    </p:embeddedFont>
    <p:embeddedFont>
      <p:font typeface="Arial Black" panose="020B0A04020102020204" pitchFamily="3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F8669E-3053-4808-A01E-A75E58825666}">
  <a:tblStyle styleId="{4DF8669E-3053-4808-A01E-A75E5882566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AF1"/>
          </a:solidFill>
        </a:fill>
      </a:tcStyle>
    </a:wholeTbl>
    <a:band1H>
      <a:tcTxStyle/>
      <a:tcStyle>
        <a:tcBdr/>
        <a:fill>
          <a:solidFill>
            <a:srgbClr val="CED2E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D2E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56" d="100"/>
          <a:sy n="156" d="100"/>
        </p:scale>
        <p:origin x="1710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3EE-4349-BD82-3922D6B0CC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EE-4349-BD82-3922D6B0CC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252934213532512"/>
                  <c:y val="-0.283392613238485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EE-4349-BD82-3922D6B0CC64}"/>
                </c:ext>
              </c:extLst>
            </c:dLbl>
            <c:dLbl>
              <c:idx val="2"/>
              <c:layout>
                <c:manualLayout>
                  <c:x val="-1.4613815697804129E-2"/>
                  <c:y val="4.460962559429602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EE-4349-BD82-3922D6B0C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Staff</c:v>
                </c:pt>
                <c:pt idx="1">
                  <c:v>Utilities</c:v>
                </c:pt>
                <c:pt idx="2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36913031</c:v>
                </c:pt>
                <c:pt idx="1">
                  <c:v>1364966</c:v>
                </c:pt>
                <c:pt idx="2">
                  <c:v>11832576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E-4349-BD82-3922D6B0CC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Staff</c:v>
                </c:pt>
                <c:pt idx="1">
                  <c:v>Utilities</c:v>
                </c:pt>
                <c:pt idx="2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0.73663158870683842</c:v>
                </c:pt>
                <c:pt idx="1">
                  <c:v>2.723908186002982E-2</c:v>
                </c:pt>
                <c:pt idx="2">
                  <c:v>0.23612932943313181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E-4349-BD82-3922D6B0C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Crandall ISD Tax</a:t>
            </a:r>
            <a:r>
              <a:rPr lang="en-US" sz="1800" baseline="0" dirty="0"/>
              <a:t> Rate History (2005 - Present)</a:t>
            </a:r>
            <a:endParaRPr lang="en-US" sz="1800" dirty="0"/>
          </a:p>
        </c:rich>
      </c:tx>
      <c:layout>
        <c:manualLayout>
          <c:xMode val="edge"/>
          <c:yMode val="edge"/>
          <c:x val="0.31406296700950664"/>
          <c:y val="2.0631850419084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Sheet1!$B$3:$B$19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Sheet1!$D$3:$D$19</c:f>
              <c:numCache>
                <c:formatCode>#,##0.00</c:formatCode>
                <c:ptCount val="17"/>
                <c:pt idx="0">
                  <c:v>0.26650000000000001</c:v>
                </c:pt>
                <c:pt idx="1">
                  <c:v>0.26650000000000001</c:v>
                </c:pt>
                <c:pt idx="2">
                  <c:v>0.43859999999999999</c:v>
                </c:pt>
                <c:pt idx="3">
                  <c:v>0.43859999999999999</c:v>
                </c:pt>
                <c:pt idx="4">
                  <c:v>0.43859999999999999</c:v>
                </c:pt>
                <c:pt idx="5">
                  <c:v>0.43859999999999999</c:v>
                </c:pt>
                <c:pt idx="6">
                  <c:v>0.48359999999999997</c:v>
                </c:pt>
                <c:pt idx="7">
                  <c:v>0.48359999999999997</c:v>
                </c:pt>
                <c:pt idx="8">
                  <c:v>0.48359999999999997</c:v>
                </c:pt>
                <c:pt idx="9">
                  <c:v>0.48359999999999997</c:v>
                </c:pt>
                <c:pt idx="10">
                  <c:v>0.48359999999999997</c:v>
                </c:pt>
                <c:pt idx="11">
                  <c:v>0.48359999999999997</c:v>
                </c:pt>
                <c:pt idx="12">
                  <c:v>0.5</c:v>
                </c:pt>
                <c:pt idx="13">
                  <c:v>0.5</c:v>
                </c:pt>
                <c:pt idx="14" formatCode="0.00">
                  <c:v>0.5</c:v>
                </c:pt>
                <c:pt idx="15" formatCode="0.00">
                  <c:v>0.5</c:v>
                </c:pt>
                <c:pt idx="16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84-47F9-B72B-2C29F3E993AC}"/>
            </c:ext>
          </c:extLst>
        </c:ser>
        <c:ser>
          <c:idx val="2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Sheet1!$B$3:$B$19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Sheet1!$E$3:$E$19</c:f>
              <c:numCache>
                <c:formatCode>#,##0.00</c:formatCode>
                <c:ptCount val="17"/>
                <c:pt idx="0">
                  <c:v>1.7665</c:v>
                </c:pt>
                <c:pt idx="1">
                  <c:v>1.6365000000000001</c:v>
                </c:pt>
                <c:pt idx="2">
                  <c:v>1.4786000000000001</c:v>
                </c:pt>
                <c:pt idx="3">
                  <c:v>1.4786000000000001</c:v>
                </c:pt>
                <c:pt idx="4">
                  <c:v>1.4786000000000001</c:v>
                </c:pt>
                <c:pt idx="5">
                  <c:v>1.4786000000000001</c:v>
                </c:pt>
                <c:pt idx="6">
                  <c:v>1.5236000000000001</c:v>
                </c:pt>
                <c:pt idx="7">
                  <c:v>1.5236000000000001</c:v>
                </c:pt>
                <c:pt idx="8">
                  <c:v>1.5236000000000001</c:v>
                </c:pt>
                <c:pt idx="9">
                  <c:v>1.5236000000000001</c:v>
                </c:pt>
                <c:pt idx="10">
                  <c:v>1.5236000000000001</c:v>
                </c:pt>
                <c:pt idx="11">
                  <c:v>1.5236000000000001</c:v>
                </c:pt>
                <c:pt idx="12">
                  <c:v>1.54</c:v>
                </c:pt>
                <c:pt idx="13">
                  <c:v>1.54</c:v>
                </c:pt>
                <c:pt idx="14">
                  <c:v>1.47</c:v>
                </c:pt>
                <c:pt idx="15">
                  <c:v>1.3747</c:v>
                </c:pt>
                <c:pt idx="16">
                  <c:v>1.37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84-47F9-B72B-2C29F3E99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457520"/>
        <c:axId val="478452600"/>
      </c:lineChart>
      <c:catAx>
        <c:axId val="47845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52600"/>
        <c:crosses val="autoZero"/>
        <c:auto val="1"/>
        <c:lblAlgn val="ctr"/>
        <c:lblOffset val="100"/>
        <c:noMultiLvlLbl val="0"/>
      </c:catAx>
      <c:valAx>
        <c:axId val="478452600"/>
        <c:scaling>
          <c:orientation val="minMax"/>
          <c:min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5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Sheet2!$A$2:$A$11</c:f>
              <c:strCache>
                <c:ptCount val="10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</c:strCache>
            </c:strRef>
          </c:cat>
          <c:val>
            <c:numRef>
              <c:f>Sheet2!$B$2:$B$11</c:f>
              <c:numCache>
                <c:formatCode>#,##0</c:formatCode>
                <c:ptCount val="10"/>
                <c:pt idx="0">
                  <c:v>552</c:v>
                </c:pt>
                <c:pt idx="1">
                  <c:v>540</c:v>
                </c:pt>
                <c:pt idx="2">
                  <c:v>548</c:v>
                </c:pt>
                <c:pt idx="3">
                  <c:v>574</c:v>
                </c:pt>
                <c:pt idx="4">
                  <c:v>575</c:v>
                </c:pt>
                <c:pt idx="5">
                  <c:v>640</c:v>
                </c:pt>
                <c:pt idx="6">
                  <c:v>748</c:v>
                </c:pt>
                <c:pt idx="7">
                  <c:v>903</c:v>
                </c:pt>
                <c:pt idx="8">
                  <c:v>1107</c:v>
                </c:pt>
                <c:pt idx="9">
                  <c:v>1315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61-43B6-8176-ECB09ADC2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439696"/>
        <c:axId val="474441336"/>
      </c:lineChart>
      <c:catAx>
        <c:axId val="47443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441336"/>
        <c:crosses val="autoZero"/>
        <c:auto val="1"/>
        <c:lblAlgn val="ctr"/>
        <c:lblOffset val="100"/>
        <c:noMultiLvlLbl val="0"/>
      </c:catAx>
      <c:valAx>
        <c:axId val="47444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43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Sheet3!$B$2:$B$6</c:f>
              <c:numCache>
                <c:formatCode>"$"#,##0</c:formatCode>
                <c:ptCount val="5"/>
                <c:pt idx="0">
                  <c:v>6328624</c:v>
                </c:pt>
                <c:pt idx="1">
                  <c:v>7812343</c:v>
                </c:pt>
                <c:pt idx="2">
                  <c:v>8496789</c:v>
                </c:pt>
                <c:pt idx="3">
                  <c:v>11216587</c:v>
                </c:pt>
                <c:pt idx="4">
                  <c:v>11624740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3-468A-8CC2-49BF3DDB6C2B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Sheet3!$C$2:$C$6</c:f>
              <c:numCache>
                <c:formatCode>"$"#,##0</c:formatCode>
                <c:ptCount val="5"/>
                <c:pt idx="0">
                  <c:v>19760639</c:v>
                </c:pt>
                <c:pt idx="1">
                  <c:v>21854877</c:v>
                </c:pt>
                <c:pt idx="2">
                  <c:v>24351890</c:v>
                </c:pt>
                <c:pt idx="3">
                  <c:v>26199690</c:v>
                </c:pt>
                <c:pt idx="4">
                  <c:v>30644234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3-468A-8CC2-49BF3DDB6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709016"/>
        <c:axId val="378710328"/>
      </c:barChart>
      <c:catAx>
        <c:axId val="37870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710328"/>
        <c:crosses val="autoZero"/>
        <c:auto val="1"/>
        <c:lblAlgn val="ctr"/>
        <c:lblOffset val="100"/>
        <c:noMultiLvlLbl val="0"/>
      </c:catAx>
      <c:valAx>
        <c:axId val="37871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70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0.12348</cdr:x>
      <cdr:y>0.56604</cdr:y>
    </cdr:from>
    <cdr:to>
      <cdr:x>0.24668</cdr:x>
      <cdr:y>0.79041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0438" y="2283187"/>
          <a:ext cx="978178" cy="905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2006 - HB1</a:t>
          </a:r>
        </a:p>
        <a:p xmlns:a="http://schemas.openxmlformats.org/drawingml/2006/main">
          <a:pPr algn="ctr"/>
          <a:r>
            <a:rPr lang="en-US" sz="1100" dirty="0"/>
            <a:t>Compressed</a:t>
          </a:r>
        </a:p>
        <a:p xmlns:a="http://schemas.openxmlformats.org/drawingml/2006/main">
          <a:pPr algn="ctr"/>
          <a:r>
            <a:rPr lang="en-US" sz="1100" dirty="0"/>
            <a:t>rates</a:t>
          </a:r>
          <a:r>
            <a:rPr lang="en-US" sz="1100" baseline="0" dirty="0"/>
            <a:t> to $1.04 max without election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0.64411</cdr:x>
      <cdr:y>0.30879</cdr:y>
    </cdr:from>
    <cdr:to>
      <cdr:x>0.76675</cdr:x>
      <cdr:y>0.47621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4075" y="1245532"/>
          <a:ext cx="973743" cy="67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2017 Bond</a:t>
          </a:r>
        </a:p>
        <a:p xmlns:a="http://schemas.openxmlformats.org/drawingml/2006/main">
          <a:pPr algn="ctr"/>
          <a:r>
            <a:rPr lang="en-US" sz="1100" baseline="0" dirty="0"/>
            <a:t>1.5 cent</a:t>
          </a:r>
        </a:p>
        <a:p xmlns:a="http://schemas.openxmlformats.org/drawingml/2006/main">
          <a:pPr algn="ctr"/>
          <a:r>
            <a:rPr lang="en-US" sz="1100" baseline="0" dirty="0"/>
            <a:t>Increase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0.76834</cdr:x>
      <cdr:y>0.67182</cdr:y>
    </cdr:from>
    <cdr:to>
      <cdr:x>0.88676</cdr:x>
      <cdr:y>0.90522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118225" y="3308349"/>
          <a:ext cx="942975" cy="1149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aseline="0"/>
            <a:t>2019 - HB3</a:t>
          </a:r>
        </a:p>
        <a:p xmlns:a="http://schemas.openxmlformats.org/drawingml/2006/main">
          <a:pPr algn="ctr"/>
          <a:r>
            <a:rPr lang="en-US" sz="1100" baseline="0"/>
            <a:t>Tax Compression Moving Forward</a:t>
          </a:r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f69712c5a_1_12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8" cy="3600762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ef69712c5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f69712c5a_1_281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8" cy="3600762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ef69712c5a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f69712c5a_1_95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8" cy="3600762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ef69712c5a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f69712c5a_1_104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8" cy="3600762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ef69712c5a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f69712c5a_1_120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8" cy="3600762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ef69712c5a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f183710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f183710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f69712c5a_1_145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8" cy="3600762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gef69712c5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f183710e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f183710e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ef69712c5a_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ef69712c5a_1_211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8" cy="360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2" name="Google Shape;382;gef69712c5a_1_211:notes"/>
          <p:cNvSpPr txBox="1">
            <a:spLocks noGrp="1"/>
          </p:cNvSpPr>
          <p:nvPr>
            <p:ph type="sldNum" idx="12"/>
          </p:nvPr>
        </p:nvSpPr>
        <p:spPr>
          <a:xfrm>
            <a:off x="3884026" y="8684926"/>
            <a:ext cx="2972421" cy="45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f69712c5a_1_256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58" cy="3600762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ef69712c5a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5FF8-B6C3-41FC-BE88-FF4AA629F48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68687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5FF8-B6C3-41FC-BE88-FF4AA629F48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72289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5FF8-B6C3-41FC-BE88-FF4AA629F48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674396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5FF8-B6C3-41FC-BE88-FF4AA629F48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991602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295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5FF8-B6C3-41FC-BE88-FF4AA629F48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08117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345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5FF8-B6C3-41FC-BE88-FF4AA629F48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619828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5FF8-B6C3-41FC-BE88-FF4AA629F48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59741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5FF8-B6C3-41FC-BE88-FF4AA629F48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909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5FF8-B6C3-41FC-BE88-FF4AA629F48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45711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5FF8-B6C3-41FC-BE88-FF4AA629F484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782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>
            <a:spLocks noGrp="1"/>
          </p:cNvSpPr>
          <p:nvPr>
            <p:ph type="ctrTitle"/>
          </p:nvPr>
        </p:nvSpPr>
        <p:spPr>
          <a:xfrm>
            <a:off x="5598500" y="1933502"/>
            <a:ext cx="30654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" sz="4100" dirty="0">
                <a:latin typeface="Pier Sans" pitchFamily="2" charset="77"/>
                <a:ea typeface="Arial"/>
                <a:cs typeface="Arial"/>
                <a:sym typeface="Arial"/>
              </a:rPr>
              <a:t>SCHOOL FINANCE 101</a:t>
            </a:r>
            <a:endParaRPr sz="1100" dirty="0">
              <a:latin typeface="Pier Sans" pitchFamily="2" charset="77"/>
            </a:endParaRPr>
          </a:p>
        </p:txBody>
      </p:sp>
      <p:sp>
        <p:nvSpPr>
          <p:cNvPr id="260" name="Google Shape;260;p47"/>
          <p:cNvSpPr txBox="1">
            <a:spLocks noGrp="1"/>
          </p:cNvSpPr>
          <p:nvPr>
            <p:ph type="subTitle" idx="1"/>
          </p:nvPr>
        </p:nvSpPr>
        <p:spPr>
          <a:xfrm>
            <a:off x="5598459" y="3563170"/>
            <a:ext cx="3065479" cy="86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32142"/>
              <a:buNone/>
            </a:pPr>
            <a:r>
              <a:rPr lang="en" sz="5600" dirty="0">
                <a:latin typeface="Arial"/>
                <a:ea typeface="Arial"/>
                <a:cs typeface="Arial"/>
                <a:sym typeface="Arial"/>
              </a:rPr>
              <a:t>Crandall ISD </a:t>
            </a:r>
            <a:br>
              <a:rPr lang="en" sz="5600" dirty="0">
                <a:latin typeface="Arial"/>
                <a:ea typeface="Arial"/>
                <a:cs typeface="Arial"/>
                <a:sym typeface="Arial"/>
              </a:rPr>
            </a:br>
            <a:r>
              <a:rPr lang="en" sz="5600" dirty="0">
                <a:latin typeface="Arial"/>
                <a:ea typeface="Arial"/>
                <a:cs typeface="Arial"/>
                <a:sym typeface="Arial"/>
              </a:rPr>
              <a:t>Independent School District</a:t>
            </a:r>
            <a:endParaRPr sz="5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32142"/>
              <a:buNone/>
            </a:pPr>
            <a:r>
              <a:rPr lang="en" sz="5600" dirty="0">
                <a:latin typeface="Arial"/>
                <a:ea typeface="Arial"/>
                <a:cs typeface="Arial"/>
                <a:sym typeface="Arial"/>
              </a:rPr>
              <a:t>Mike White</a:t>
            </a:r>
            <a:br>
              <a:rPr lang="en" sz="56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5600" dirty="0">
                <a:latin typeface="Arial"/>
                <a:ea typeface="Arial"/>
                <a:cs typeface="Arial"/>
                <a:sym typeface="Arial"/>
              </a:rPr>
              <a:t>Chief Financial Officer</a:t>
            </a:r>
            <a:endParaRPr sz="5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32142"/>
              <a:buNone/>
            </a:pPr>
            <a:endParaRPr sz="5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32142"/>
              <a:buNone/>
            </a:pPr>
            <a:endParaRPr sz="5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9A51D8-AE40-424F-B975-F98B00F5E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212588"/>
            <a:ext cx="5356088" cy="5356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3E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WHAT IMPACTS BUDGET DOLLARS?</a:t>
            </a:r>
            <a:endParaRPr sz="1100"/>
          </a:p>
        </p:txBody>
      </p:sp>
      <p:grpSp>
        <p:nvGrpSpPr>
          <p:cNvPr id="459" name="Google Shape;459;p63"/>
          <p:cNvGrpSpPr/>
          <p:nvPr/>
        </p:nvGrpSpPr>
        <p:grpSpPr>
          <a:xfrm>
            <a:off x="2703664" y="1202220"/>
            <a:ext cx="3793820" cy="3597501"/>
            <a:chOff x="2766686" y="-222665"/>
            <a:chExt cx="5058427" cy="4796668"/>
          </a:xfrm>
        </p:grpSpPr>
        <p:sp>
          <p:nvSpPr>
            <p:cNvPr id="460" name="Google Shape;460;p63"/>
            <p:cNvSpPr/>
            <p:nvPr/>
          </p:nvSpPr>
          <p:spPr>
            <a:xfrm>
              <a:off x="3561132" y="476704"/>
              <a:ext cx="3347816" cy="3347816"/>
            </a:xfrm>
            <a:prstGeom prst="blockArc">
              <a:avLst>
                <a:gd name="adj1" fmla="val 10800000"/>
                <a:gd name="adj2" fmla="val 16200000"/>
                <a:gd name="adj3" fmla="val 463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3"/>
            <p:cNvSpPr/>
            <p:nvPr/>
          </p:nvSpPr>
          <p:spPr>
            <a:xfrm>
              <a:off x="3561132" y="476704"/>
              <a:ext cx="3347816" cy="3347816"/>
            </a:xfrm>
            <a:prstGeom prst="blockArc">
              <a:avLst>
                <a:gd name="adj1" fmla="val 5400000"/>
                <a:gd name="adj2" fmla="val 10800000"/>
                <a:gd name="adj3" fmla="val 463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3"/>
            <p:cNvSpPr/>
            <p:nvPr/>
          </p:nvSpPr>
          <p:spPr>
            <a:xfrm>
              <a:off x="3640620" y="478637"/>
              <a:ext cx="3347816" cy="3347816"/>
            </a:xfrm>
            <a:prstGeom prst="blockArc">
              <a:avLst>
                <a:gd name="adj1" fmla="val 21381962"/>
                <a:gd name="adj2" fmla="val 5567189"/>
                <a:gd name="adj3" fmla="val 463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3"/>
            <p:cNvSpPr/>
            <p:nvPr/>
          </p:nvSpPr>
          <p:spPr>
            <a:xfrm>
              <a:off x="3640380" y="474782"/>
              <a:ext cx="3347816" cy="3347816"/>
            </a:xfrm>
            <a:prstGeom prst="blockArc">
              <a:avLst>
                <a:gd name="adj1" fmla="val 16033317"/>
                <a:gd name="adj2" fmla="val 21390082"/>
                <a:gd name="adj3" fmla="val 463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3"/>
            <p:cNvSpPr/>
            <p:nvPr/>
          </p:nvSpPr>
          <p:spPr>
            <a:xfrm>
              <a:off x="4187041" y="1083828"/>
              <a:ext cx="2095998" cy="213356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3"/>
            <p:cNvSpPr txBox="1"/>
            <p:nvPr/>
          </p:nvSpPr>
          <p:spPr>
            <a:xfrm>
              <a:off x="4493993" y="1396282"/>
              <a:ext cx="1482094" cy="1508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25" tIns="31425" rIns="31425" bIns="3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2021-</a:t>
              </a:r>
              <a:br>
                <a:rPr lang="en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2022 Budget</a:t>
              </a:r>
              <a:endParaRPr sz="1100"/>
            </a:p>
          </p:txBody>
        </p:sp>
        <p:sp>
          <p:nvSpPr>
            <p:cNvPr id="466" name="Google Shape;466;p63"/>
            <p:cNvSpPr/>
            <p:nvPr/>
          </p:nvSpPr>
          <p:spPr>
            <a:xfrm>
              <a:off x="4390170" y="-222665"/>
              <a:ext cx="1689740" cy="1476374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3"/>
            <p:cNvSpPr txBox="1"/>
            <p:nvPr/>
          </p:nvSpPr>
          <p:spPr>
            <a:xfrm>
              <a:off x="4494000" y="-6458"/>
              <a:ext cx="1482000" cy="10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 Black"/>
                <a:buNone/>
              </a:pPr>
              <a:r>
                <a:rPr lang="en" sz="11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Student Attendance &amp; Enrollment</a:t>
              </a:r>
              <a:endParaRPr sz="1100"/>
            </a:p>
          </p:txBody>
        </p:sp>
        <p:sp>
          <p:nvSpPr>
            <p:cNvPr id="468" name="Google Shape;468;p63"/>
            <p:cNvSpPr/>
            <p:nvPr/>
          </p:nvSpPr>
          <p:spPr>
            <a:xfrm>
              <a:off x="6067550" y="1196869"/>
              <a:ext cx="1757563" cy="1704081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3"/>
            <p:cNvSpPr txBox="1"/>
            <p:nvPr/>
          </p:nvSpPr>
          <p:spPr>
            <a:xfrm>
              <a:off x="6324939" y="1446426"/>
              <a:ext cx="1242785" cy="1204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 Black"/>
                <a:buNone/>
              </a:pPr>
              <a:r>
                <a:rPr lang="en" sz="12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Property Values</a:t>
              </a:r>
              <a:endParaRPr sz="1100"/>
            </a:p>
          </p:txBody>
        </p:sp>
        <p:sp>
          <p:nvSpPr>
            <p:cNvPr id="470" name="Google Shape;470;p63"/>
            <p:cNvSpPr/>
            <p:nvPr/>
          </p:nvSpPr>
          <p:spPr>
            <a:xfrm>
              <a:off x="4420081" y="2997404"/>
              <a:ext cx="1629919" cy="1576599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3"/>
            <p:cNvSpPr txBox="1"/>
            <p:nvPr/>
          </p:nvSpPr>
          <p:spPr>
            <a:xfrm>
              <a:off x="4658777" y="3228292"/>
              <a:ext cx="1152527" cy="1114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 Black"/>
                <a:buNone/>
              </a:pPr>
              <a:r>
                <a:rPr lang="en" sz="12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Tax Rate</a:t>
              </a:r>
              <a:endParaRPr sz="1100"/>
            </a:p>
          </p:txBody>
        </p:sp>
        <p:sp>
          <p:nvSpPr>
            <p:cNvPr id="472" name="Google Shape;472;p63"/>
            <p:cNvSpPr/>
            <p:nvPr/>
          </p:nvSpPr>
          <p:spPr>
            <a:xfrm>
              <a:off x="2766686" y="1314719"/>
              <a:ext cx="1666525" cy="1671787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3"/>
            <p:cNvSpPr txBox="1"/>
            <p:nvPr/>
          </p:nvSpPr>
          <p:spPr>
            <a:xfrm>
              <a:off x="3010743" y="1559547"/>
              <a:ext cx="1178411" cy="1182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 Black"/>
                <a:buNone/>
              </a:pPr>
              <a:r>
                <a:rPr lang="en" sz="11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State Funding / Legislative Changes</a:t>
              </a:r>
              <a:endParaRPr sz="1100"/>
            </a:p>
          </p:txBody>
        </p:sp>
      </p:grpSp>
      <p:pic>
        <p:nvPicPr>
          <p:cNvPr id="474" name="Google Shape;474;p63" descr="Checkbox Checke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8339" y="390980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3" descr="Checkbox Checke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9020" y="25717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3" descr="Checkbox Checke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138" y="1369219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3" descr="Checkbox Checke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135" y="25717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/>
          <p:nvPr/>
        </p:nvSpPr>
        <p:spPr>
          <a:xfrm>
            <a:off x="0" y="178904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8"/>
          <p:cNvSpPr txBox="1">
            <a:spLocks noGrp="1"/>
          </p:cNvSpPr>
          <p:nvPr>
            <p:ph type="title"/>
          </p:nvPr>
        </p:nvSpPr>
        <p:spPr>
          <a:xfrm>
            <a:off x="463660" y="178904"/>
            <a:ext cx="8229600" cy="78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 dirty="0" smtClean="0">
                <a:latin typeface="Arial"/>
                <a:ea typeface="Arial"/>
                <a:cs typeface="Arial"/>
                <a:sym typeface="Arial"/>
              </a:rPr>
              <a:t>Understanding Crandall ISD Taxes</a:t>
            </a:r>
            <a:endParaRPr sz="1100" dirty="0"/>
          </a:p>
        </p:txBody>
      </p:sp>
      <p:sp>
        <p:nvSpPr>
          <p:cNvPr id="270" name="Google Shape;270;p48"/>
          <p:cNvSpPr txBox="1">
            <a:spLocks noGrp="1"/>
          </p:cNvSpPr>
          <p:nvPr>
            <p:ph idx="1"/>
          </p:nvPr>
        </p:nvSpPr>
        <p:spPr>
          <a:xfrm>
            <a:off x="429370" y="1357280"/>
            <a:ext cx="5035164" cy="308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 b="1" u="sng" dirty="0"/>
              <a:t>OPERATING BUDGET (M&amp;O) </a:t>
            </a:r>
            <a:endParaRPr sz="11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57C4"/>
              </a:buClr>
              <a:buSzPts val="1800"/>
              <a:buNone/>
            </a:pPr>
            <a:r>
              <a:rPr lang="en" sz="1800" b="1" dirty="0">
                <a:solidFill>
                  <a:srgbClr val="0E57C4"/>
                </a:solidFill>
              </a:rPr>
              <a:t>Tax Rate is $0.872 per $100</a:t>
            </a:r>
            <a:endParaRPr sz="1100" dirty="0"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100" dirty="0"/>
              <a:t>Staff Salaries</a:t>
            </a:r>
            <a:endParaRPr sz="1100" dirty="0"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100" dirty="0"/>
              <a:t>Utilities</a:t>
            </a:r>
            <a:endParaRPr sz="1100" dirty="0"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100" dirty="0"/>
              <a:t>Other Costs to Operate </a:t>
            </a:r>
            <a:r>
              <a:rPr lang="en" sz="1100" dirty="0" smtClean="0"/>
              <a:t>CISD</a:t>
            </a:r>
            <a:endParaRPr sz="1100" dirty="0"/>
          </a:p>
          <a:p>
            <a:pPr marL="52070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1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 b="1" u="sng" dirty="0"/>
              <a:t>DEBT BUDGET (I&amp;S) </a:t>
            </a:r>
            <a:endParaRPr sz="11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57C4"/>
              </a:buClr>
              <a:buSzPts val="1800"/>
              <a:buNone/>
            </a:pPr>
            <a:r>
              <a:rPr lang="en" sz="1800" b="1" dirty="0">
                <a:solidFill>
                  <a:srgbClr val="0E57C4"/>
                </a:solidFill>
              </a:rPr>
              <a:t>Tax Rate is $</a:t>
            </a:r>
            <a:r>
              <a:rPr lang="en" sz="1800" b="1" dirty="0" smtClean="0">
                <a:solidFill>
                  <a:srgbClr val="0E57C4"/>
                </a:solidFill>
              </a:rPr>
              <a:t>0.50 </a:t>
            </a:r>
            <a:r>
              <a:rPr lang="en" sz="1800" b="1" dirty="0">
                <a:solidFill>
                  <a:srgbClr val="0E57C4"/>
                </a:solidFill>
              </a:rPr>
              <a:t>per $100</a:t>
            </a:r>
            <a:endParaRPr sz="1100" dirty="0"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100" dirty="0"/>
              <a:t>Debt Payments</a:t>
            </a:r>
            <a:endParaRPr sz="1100" dirty="0"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100" dirty="0"/>
              <a:t>Construction</a:t>
            </a:r>
            <a:endParaRPr sz="1100" dirty="0"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100" dirty="0"/>
              <a:t>Capital Improvements</a:t>
            </a:r>
            <a:endParaRPr sz="1100" dirty="0"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100" dirty="0"/>
              <a:t>Land Purchases</a:t>
            </a:r>
            <a:endParaRPr sz="1100" dirty="0"/>
          </a:p>
        </p:txBody>
      </p:sp>
      <p:sp>
        <p:nvSpPr>
          <p:cNvPr id="271" name="Google Shape;271;p48"/>
          <p:cNvSpPr txBox="1"/>
          <p:nvPr/>
        </p:nvSpPr>
        <p:spPr>
          <a:xfrm>
            <a:off x="4511904" y="2246663"/>
            <a:ext cx="1905260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 dirty="0" smtClean="0">
                <a:solidFill>
                  <a:srgbClr val="0E57C4"/>
                </a:solidFill>
                <a:latin typeface="Arial Black"/>
                <a:ea typeface="Arial Black"/>
                <a:cs typeface="Arial Black"/>
                <a:sym typeface="Arial Black"/>
              </a:rPr>
              <a:t>$1.372 </a:t>
            </a:r>
            <a:r>
              <a:rPr lang="en" sz="2400" i="0" u="none" strike="noStrike" cap="none" dirty="0">
                <a:solidFill>
                  <a:srgbClr val="0E57C4"/>
                </a:solidFill>
                <a:latin typeface="Arial Black"/>
                <a:ea typeface="Arial Black"/>
                <a:cs typeface="Arial Black"/>
                <a:sym typeface="Arial Black"/>
              </a:rPr>
              <a:t>total </a:t>
            </a:r>
            <a:r>
              <a:rPr lang="en" sz="2400" i="0" u="none" strike="noStrike" cap="none" dirty="0" smtClean="0">
                <a:solidFill>
                  <a:srgbClr val="0E57C4"/>
                </a:solidFill>
                <a:latin typeface="Arial Black"/>
                <a:ea typeface="Arial Black"/>
                <a:cs typeface="Arial Black"/>
                <a:sym typeface="Arial Black"/>
              </a:rPr>
              <a:t>tax rate </a:t>
            </a:r>
            <a:r>
              <a:rPr lang="en" sz="2400" i="0" u="none" strike="noStrike" cap="none" dirty="0">
                <a:solidFill>
                  <a:srgbClr val="0E57C4"/>
                </a:solidFill>
                <a:latin typeface="Arial Black"/>
                <a:ea typeface="Arial Black"/>
                <a:cs typeface="Arial Black"/>
                <a:sym typeface="Arial Black"/>
              </a:rPr>
              <a:t>for 2021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9"/>
          <p:cNvSpPr/>
          <p:nvPr/>
        </p:nvSpPr>
        <p:spPr>
          <a:xfrm>
            <a:off x="0" y="0"/>
            <a:ext cx="4572000" cy="5149105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9"/>
          <p:cNvSpPr txBox="1">
            <a:spLocks noGrp="1"/>
          </p:cNvSpPr>
          <p:nvPr>
            <p:ph type="title"/>
          </p:nvPr>
        </p:nvSpPr>
        <p:spPr>
          <a:xfrm>
            <a:off x="653581" y="800100"/>
            <a:ext cx="3611237" cy="82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 &amp; O BUDGET (General Operating)</a:t>
            </a:r>
            <a:endParaRPr sz="1100"/>
          </a:p>
        </p:txBody>
      </p:sp>
      <p:graphicFrame>
        <p:nvGraphicFramePr>
          <p:cNvPr id="281" name="Google Shape;281;p49"/>
          <p:cNvGraphicFramePr/>
          <p:nvPr>
            <p:extLst>
              <p:ext uri="{D42A27DB-BD31-4B8C-83A1-F6EECF244321}">
                <p14:modId xmlns:p14="http://schemas.microsoft.com/office/powerpoint/2010/main" val="4271508427"/>
              </p:ext>
            </p:extLst>
          </p:nvPr>
        </p:nvGraphicFramePr>
        <p:xfrm>
          <a:off x="5086351" y="596276"/>
          <a:ext cx="3597800" cy="4195325"/>
        </p:xfrm>
        <a:graphic>
          <a:graphicData uri="http://schemas.openxmlformats.org/drawingml/2006/table">
            <a:tbl>
              <a:tblPr firstRow="1" bandRow="1">
                <a:solidFill>
                  <a:schemeClr val="lt1"/>
                </a:solidFill>
                <a:tableStyleId>{4DF8669E-3053-4808-A01E-A75E58825666}</a:tableStyleId>
              </a:tblPr>
              <a:tblGrid>
                <a:gridCol w="16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BUDGET ITEMS</a:t>
                      </a:r>
                      <a:endParaRPr sz="1100"/>
                    </a:p>
                  </a:txBody>
                  <a:tcPr marL="166875" marR="128375" marT="128375" marB="1283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BUDGET DOLLARS</a:t>
                      </a:r>
                      <a:endParaRPr sz="1100"/>
                    </a:p>
                  </a:txBody>
                  <a:tcPr marL="166875" marR="128375" marT="128375" marB="1283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1"/>
                          </a:solidFill>
                        </a:rPr>
                        <a:t>STAFF COSTS</a:t>
                      </a:r>
                      <a:endParaRPr sz="1100" dirty="0"/>
                    </a:p>
                  </a:txBody>
                  <a:tcPr marL="166875" marR="128375" marT="128375" marB="1283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cap="none" dirty="0" smtClean="0">
                          <a:solidFill>
                            <a:schemeClr val="dk1"/>
                          </a:solidFill>
                        </a:rPr>
                        <a:t>$36,913,031</a:t>
                      </a:r>
                      <a:endParaRPr sz="1100" dirty="0"/>
                    </a:p>
                  </a:txBody>
                  <a:tcPr marL="166875" marR="128375" marT="128375" marB="1283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cap="none" dirty="0">
                          <a:solidFill>
                            <a:schemeClr val="dk1"/>
                          </a:solidFill>
                        </a:rPr>
                        <a:t>UTILITIES</a:t>
                      </a:r>
                      <a:endParaRPr sz="1100" dirty="0"/>
                    </a:p>
                  </a:txBody>
                  <a:tcPr marL="166875" marR="128375" marT="128375" marB="1283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cap="none" dirty="0">
                          <a:solidFill>
                            <a:schemeClr val="dk1"/>
                          </a:solidFill>
                        </a:rPr>
                        <a:t>$ </a:t>
                      </a:r>
                      <a:r>
                        <a:rPr lang="en" sz="2000" cap="none" dirty="0" smtClean="0">
                          <a:solidFill>
                            <a:schemeClr val="dk1"/>
                          </a:solidFill>
                        </a:rPr>
                        <a:t>1,364,966</a:t>
                      </a:r>
                      <a:endParaRPr sz="1100" dirty="0"/>
                    </a:p>
                  </a:txBody>
                  <a:tcPr marL="166875" marR="128375" marT="128375" marB="1283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cap="none">
                          <a:solidFill>
                            <a:schemeClr val="dk1"/>
                          </a:solidFill>
                        </a:rPr>
                        <a:t>OTHER COSTS</a:t>
                      </a:r>
                      <a:endParaRPr sz="1100"/>
                    </a:p>
                  </a:txBody>
                  <a:tcPr marL="166875" marR="128375" marT="128375" marB="1283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cap="none" dirty="0">
                          <a:solidFill>
                            <a:schemeClr val="dk1"/>
                          </a:solidFill>
                        </a:rPr>
                        <a:t>$ </a:t>
                      </a:r>
                      <a:r>
                        <a:rPr lang="en" sz="2000" cap="none" dirty="0" smtClean="0">
                          <a:solidFill>
                            <a:schemeClr val="dk1"/>
                          </a:solidFill>
                        </a:rPr>
                        <a:t>11,832,576</a:t>
                      </a:r>
                      <a:endParaRPr sz="1100" dirty="0"/>
                    </a:p>
                  </a:txBody>
                  <a:tcPr marL="166875" marR="128375" marT="128375" marB="1283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cap="none" dirty="0">
                          <a:solidFill>
                            <a:schemeClr val="dk1"/>
                          </a:solidFill>
                        </a:rPr>
                        <a:t>TOTAL BUDGET:</a:t>
                      </a:r>
                      <a:endParaRPr sz="1100" dirty="0"/>
                    </a:p>
                  </a:txBody>
                  <a:tcPr marL="166875" marR="128375" marT="128375" marB="1283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cap="none" dirty="0" smtClean="0">
                          <a:solidFill>
                            <a:schemeClr val="dk1"/>
                          </a:solidFill>
                        </a:rPr>
                        <a:t>$50,110,573</a:t>
                      </a:r>
                      <a:endParaRPr sz="1100" dirty="0"/>
                    </a:p>
                  </a:txBody>
                  <a:tcPr marL="166875" marR="128375" marT="128375" marB="1283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3516204"/>
              </p:ext>
            </p:extLst>
          </p:nvPr>
        </p:nvGraphicFramePr>
        <p:xfrm>
          <a:off x="540055" y="1795383"/>
          <a:ext cx="3724763" cy="317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3E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WHAT IMPACTS BUDGET DOLLARS?</a:t>
            </a:r>
            <a:endParaRPr sz="1100" dirty="0"/>
          </a:p>
        </p:txBody>
      </p:sp>
      <p:grpSp>
        <p:nvGrpSpPr>
          <p:cNvPr id="296" name="Google Shape;296;p51"/>
          <p:cNvGrpSpPr/>
          <p:nvPr/>
        </p:nvGrpSpPr>
        <p:grpSpPr>
          <a:xfrm>
            <a:off x="2703664" y="1202220"/>
            <a:ext cx="3793820" cy="3597501"/>
            <a:chOff x="2766686" y="-222665"/>
            <a:chExt cx="5058427" cy="4796668"/>
          </a:xfrm>
        </p:grpSpPr>
        <p:sp>
          <p:nvSpPr>
            <p:cNvPr id="297" name="Google Shape;297;p51"/>
            <p:cNvSpPr/>
            <p:nvPr/>
          </p:nvSpPr>
          <p:spPr>
            <a:xfrm>
              <a:off x="3561132" y="476704"/>
              <a:ext cx="3347816" cy="3347816"/>
            </a:xfrm>
            <a:prstGeom prst="blockArc">
              <a:avLst>
                <a:gd name="adj1" fmla="val 10800000"/>
                <a:gd name="adj2" fmla="val 16200000"/>
                <a:gd name="adj3" fmla="val 463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1"/>
            <p:cNvSpPr/>
            <p:nvPr/>
          </p:nvSpPr>
          <p:spPr>
            <a:xfrm>
              <a:off x="3561132" y="476704"/>
              <a:ext cx="3347816" cy="3347816"/>
            </a:xfrm>
            <a:prstGeom prst="blockArc">
              <a:avLst>
                <a:gd name="adj1" fmla="val 5400000"/>
                <a:gd name="adj2" fmla="val 10800000"/>
                <a:gd name="adj3" fmla="val 463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1"/>
            <p:cNvSpPr/>
            <p:nvPr/>
          </p:nvSpPr>
          <p:spPr>
            <a:xfrm>
              <a:off x="3640620" y="478637"/>
              <a:ext cx="3347816" cy="3347816"/>
            </a:xfrm>
            <a:prstGeom prst="blockArc">
              <a:avLst>
                <a:gd name="adj1" fmla="val 21381962"/>
                <a:gd name="adj2" fmla="val 5567189"/>
                <a:gd name="adj3" fmla="val 463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1"/>
            <p:cNvSpPr/>
            <p:nvPr/>
          </p:nvSpPr>
          <p:spPr>
            <a:xfrm>
              <a:off x="3640380" y="474782"/>
              <a:ext cx="3347816" cy="3347816"/>
            </a:xfrm>
            <a:prstGeom prst="blockArc">
              <a:avLst>
                <a:gd name="adj1" fmla="val 16033317"/>
                <a:gd name="adj2" fmla="val 21390082"/>
                <a:gd name="adj3" fmla="val 463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1"/>
            <p:cNvSpPr/>
            <p:nvPr/>
          </p:nvSpPr>
          <p:spPr>
            <a:xfrm>
              <a:off x="4187041" y="1083828"/>
              <a:ext cx="2095998" cy="213356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1"/>
            <p:cNvSpPr txBox="1"/>
            <p:nvPr/>
          </p:nvSpPr>
          <p:spPr>
            <a:xfrm>
              <a:off x="4493993" y="1396282"/>
              <a:ext cx="1482094" cy="1508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25" tIns="31425" rIns="31425" bIns="3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2021-</a:t>
              </a:r>
              <a:br>
                <a:rPr lang="en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2022 Budget</a:t>
              </a:r>
              <a:endParaRPr sz="1100"/>
            </a:p>
          </p:txBody>
        </p:sp>
        <p:sp>
          <p:nvSpPr>
            <p:cNvPr id="303" name="Google Shape;303;p51"/>
            <p:cNvSpPr/>
            <p:nvPr/>
          </p:nvSpPr>
          <p:spPr>
            <a:xfrm>
              <a:off x="4390170" y="-222665"/>
              <a:ext cx="1689740" cy="1476374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1"/>
            <p:cNvSpPr txBox="1"/>
            <p:nvPr/>
          </p:nvSpPr>
          <p:spPr>
            <a:xfrm>
              <a:off x="4494133" y="-6458"/>
              <a:ext cx="1482000" cy="10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 Black"/>
                <a:buNone/>
              </a:pPr>
              <a:r>
                <a:rPr lang="en" sz="11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Student Enrollment &amp; Attendance</a:t>
              </a:r>
              <a:endParaRPr sz="1100"/>
            </a:p>
          </p:txBody>
        </p:sp>
        <p:sp>
          <p:nvSpPr>
            <p:cNvPr id="305" name="Google Shape;305;p51"/>
            <p:cNvSpPr/>
            <p:nvPr/>
          </p:nvSpPr>
          <p:spPr>
            <a:xfrm>
              <a:off x="6067550" y="1196869"/>
              <a:ext cx="1757563" cy="1704081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1"/>
            <p:cNvSpPr txBox="1"/>
            <p:nvPr/>
          </p:nvSpPr>
          <p:spPr>
            <a:xfrm>
              <a:off x="6324939" y="1446426"/>
              <a:ext cx="1242785" cy="1204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 Black"/>
                <a:buNone/>
              </a:pPr>
              <a:r>
                <a:rPr lang="en" sz="12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Property Values</a:t>
              </a:r>
              <a:endParaRPr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07" name="Google Shape;307;p51"/>
            <p:cNvSpPr/>
            <p:nvPr/>
          </p:nvSpPr>
          <p:spPr>
            <a:xfrm>
              <a:off x="4420081" y="2997404"/>
              <a:ext cx="1629919" cy="1576599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1"/>
            <p:cNvSpPr txBox="1"/>
            <p:nvPr/>
          </p:nvSpPr>
          <p:spPr>
            <a:xfrm>
              <a:off x="4658777" y="3228292"/>
              <a:ext cx="1152527" cy="1114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 Black"/>
                <a:buNone/>
              </a:pPr>
              <a:r>
                <a:rPr lang="en" sz="12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Tax Rate</a:t>
              </a:r>
              <a:endParaRPr sz="1100"/>
            </a:p>
          </p:txBody>
        </p:sp>
        <p:sp>
          <p:nvSpPr>
            <p:cNvPr id="309" name="Google Shape;309;p51"/>
            <p:cNvSpPr/>
            <p:nvPr/>
          </p:nvSpPr>
          <p:spPr>
            <a:xfrm>
              <a:off x="2766686" y="1314719"/>
              <a:ext cx="1666525" cy="1671787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1"/>
            <p:cNvSpPr txBox="1"/>
            <p:nvPr/>
          </p:nvSpPr>
          <p:spPr>
            <a:xfrm>
              <a:off x="3010743" y="1559547"/>
              <a:ext cx="1178411" cy="1182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 Black"/>
                <a:buNone/>
              </a:pPr>
              <a:r>
                <a:rPr lang="en" sz="1100" i="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State Funding / Legislative Changes</a:t>
              </a:r>
              <a:endParaRPr sz="11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299107"/>
              </p:ext>
            </p:extLst>
          </p:nvPr>
        </p:nvGraphicFramePr>
        <p:xfrm>
          <a:off x="644375" y="300708"/>
          <a:ext cx="7939759" cy="403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>
            <a:spLocks noGrp="1"/>
          </p:cNvSpPr>
          <p:nvPr>
            <p:ph type="title"/>
          </p:nvPr>
        </p:nvSpPr>
        <p:spPr>
          <a:xfrm>
            <a:off x="306236" y="855934"/>
            <a:ext cx="2719262" cy="316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2020 TAX </a:t>
            </a:r>
            <a:r>
              <a:rPr lang="en" sz="3000" dirty="0" smtClean="0">
                <a:latin typeface="Arial"/>
                <a:ea typeface="Arial"/>
                <a:cs typeface="Arial"/>
                <a:sym typeface="Arial"/>
              </a:rPr>
              <a:t>RATE </a:t>
            </a: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3000" dirty="0">
                <a:latin typeface="Arial"/>
                <a:ea typeface="Arial"/>
                <a:cs typeface="Arial"/>
                <a:sym typeface="Arial"/>
              </a:rPr>
            </a:br>
            <a:r>
              <a:rPr lang="en" sz="3000" dirty="0" smtClean="0">
                <a:latin typeface="Arial"/>
                <a:ea typeface="Arial"/>
                <a:cs typeface="Arial"/>
                <a:sym typeface="Arial"/>
              </a:rPr>
              <a:t>COMPARISON</a:t>
            </a:r>
            <a:endParaRPr sz="1100" dirty="0"/>
          </a:p>
        </p:txBody>
      </p:sp>
      <p:pic>
        <p:nvPicPr>
          <p:cNvPr id="322" name="Google Shape;32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228" y="2424113"/>
            <a:ext cx="921544" cy="2928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3" name="Google Shape;323;p53"/>
          <p:cNvGraphicFramePr/>
          <p:nvPr>
            <p:extLst>
              <p:ext uri="{D42A27DB-BD31-4B8C-83A1-F6EECF244321}">
                <p14:modId xmlns:p14="http://schemas.microsoft.com/office/powerpoint/2010/main" val="1786977387"/>
              </p:ext>
            </p:extLst>
          </p:nvPr>
        </p:nvGraphicFramePr>
        <p:xfrm>
          <a:off x="3570050" y="336411"/>
          <a:ext cx="5273850" cy="4175404"/>
        </p:xfrm>
        <a:graphic>
          <a:graphicData uri="http://schemas.openxmlformats.org/drawingml/2006/table">
            <a:tbl>
              <a:tblPr firstRow="1" bandRow="1">
                <a:noFill/>
                <a:tableStyleId>{4DF8669E-3053-4808-A01E-A75E58825666}</a:tableStyleId>
              </a:tblPr>
              <a:tblGrid>
                <a:gridCol w="234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0" i="0" u="none" strike="noStrike" dirty="0">
                          <a:solidFill>
                            <a:srgbClr val="00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 DISTRICT:</a:t>
                      </a:r>
                      <a:endParaRPr sz="1100" dirty="0"/>
                    </a:p>
                  </a:txBody>
                  <a:tcPr marL="7150" marR="7150" marT="71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i="0" u="none" strike="noStrike" dirty="0">
                          <a:solidFill>
                            <a:srgbClr val="00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M&amp;O</a:t>
                      </a:r>
                      <a:endParaRPr sz="1100" dirty="0"/>
                    </a:p>
                  </a:txBody>
                  <a:tcPr marL="7150" marR="7150" marT="71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i="0" u="none" strike="noStrike" dirty="0">
                          <a:solidFill>
                            <a:srgbClr val="00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I&amp;S</a:t>
                      </a:r>
                      <a:endParaRPr sz="1100" dirty="0"/>
                    </a:p>
                  </a:txBody>
                  <a:tcPr marL="7150" marR="7150" marT="71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i="0" u="none" strike="noStrike" dirty="0">
                          <a:solidFill>
                            <a:srgbClr val="00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</a:t>
                      </a:r>
                      <a:endParaRPr sz="1100" dirty="0"/>
                    </a:p>
                  </a:txBody>
                  <a:tcPr marL="7150" marR="7150" marT="71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Kaufman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$.96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$.32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$1.29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Rockwall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$.94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$.37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$1.31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Terrell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$.96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$.39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$1.36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Crandall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$.87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$.50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$1.37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Forney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$.87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$.50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$1.37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Allen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$1.02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$.41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$1.43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Melissa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$.96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$.50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$1.46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Royse City ISD</a:t>
                      </a:r>
                      <a:endParaRPr sz="1100" dirty="0">
                        <a:solidFill>
                          <a:schemeClr val="tx1"/>
                        </a:solidFill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$.96</a:t>
                      </a:r>
                      <a:endParaRPr sz="1100" dirty="0">
                        <a:solidFill>
                          <a:schemeClr val="tx1"/>
                        </a:solidFill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$.50</a:t>
                      </a:r>
                      <a:endParaRPr sz="1100" dirty="0">
                        <a:solidFill>
                          <a:schemeClr val="tx1"/>
                        </a:solidFill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$1.46</a:t>
                      </a:r>
                      <a:endParaRPr sz="1100" dirty="0">
                        <a:solidFill>
                          <a:schemeClr val="tx1"/>
                        </a:solidFill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Anna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$.97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$.50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$1.47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Aledo</a:t>
                      </a:r>
                      <a:r>
                        <a:rPr lang="en-US" sz="1100" baseline="0" dirty="0" smtClean="0"/>
                        <a:t>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$1.05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$.43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$1.48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Community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$.99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$.50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$1.49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Wylie ISD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$1.05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$.50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$1.55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9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Average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$.97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$.45</a:t>
                      </a:r>
                      <a:endParaRPr sz="1100" dirty="0"/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/>
                        <a:t>$1.42</a:t>
                      </a:r>
                      <a:endParaRPr sz="1100" dirty="0"/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770650"/>
              </p:ext>
            </p:extLst>
          </p:nvPr>
        </p:nvGraphicFramePr>
        <p:xfrm>
          <a:off x="1643142" y="842324"/>
          <a:ext cx="5624513" cy="392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22271" y="337530"/>
            <a:ext cx="4038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Crandall ISD Values - Past10 years (in millions)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40456" y="1417627"/>
            <a:ext cx="1006454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129% growth past five years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>
            <a:spLocks noGrp="1"/>
          </p:cNvSpPr>
          <p:nvPr>
            <p:ph type="title"/>
          </p:nvPr>
        </p:nvSpPr>
        <p:spPr>
          <a:xfrm>
            <a:off x="516118" y="273844"/>
            <a:ext cx="7946946" cy="994172"/>
          </a:xfrm>
          <a:prstGeom prst="rect">
            <a:avLst/>
          </a:prstGeom>
          <a:solidFill>
            <a:srgbClr val="84B2F6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STUDENT ENROLLMENT &amp; ATTENDANCE IMPACTS STATE FUNDING</a:t>
            </a:r>
            <a:endParaRPr sz="1100"/>
          </a:p>
        </p:txBody>
      </p:sp>
      <p:sp>
        <p:nvSpPr>
          <p:cNvPr id="385" name="Google Shape;385;p58"/>
          <p:cNvSpPr txBox="1">
            <a:spLocks noGrp="1"/>
          </p:cNvSpPr>
          <p:nvPr>
            <p:ph sz="half" idx="1"/>
          </p:nvPr>
        </p:nvSpPr>
        <p:spPr>
          <a:xfrm>
            <a:off x="628650" y="1369219"/>
            <a:ext cx="3886200" cy="3388961"/>
          </a:xfrm>
          <a:prstGeom prst="rect">
            <a:avLst/>
          </a:prstGeom>
          <a:gradFill>
            <a:gsLst>
              <a:gs pos="0">
                <a:srgbClr val="FFFF99"/>
              </a:gs>
              <a:gs pos="74000">
                <a:srgbClr val="ABB8DB"/>
              </a:gs>
              <a:gs pos="83000">
                <a:srgbClr val="ABB8DB"/>
              </a:gs>
              <a:gs pos="100000">
                <a:srgbClr val="C7CFE6"/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812"/>
              <a:buNone/>
            </a:pPr>
            <a:r>
              <a:rPr lang="en" sz="6400"/>
              <a:t>State determines how much state funding districts are entitled to receive based on:</a:t>
            </a:r>
            <a:endParaRPr sz="64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6400"/>
              <a:t>Attendance (ADA)</a:t>
            </a:r>
            <a:endParaRPr sz="64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6400"/>
              <a:t>Weighted AVG daily attendance (WADA)</a:t>
            </a:r>
            <a:endParaRPr sz="6400" b="1" u="sng"/>
          </a:p>
          <a:p>
            <a:pPr marL="52070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sz="6400"/>
              <a:t>Sp Ed	</a:t>
            </a:r>
            <a:endParaRPr sz="6400"/>
          </a:p>
          <a:p>
            <a:pPr marL="52070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sz="6400"/>
              <a:t>Comp Ed	</a:t>
            </a:r>
            <a:endParaRPr sz="6400"/>
          </a:p>
          <a:p>
            <a:pPr marL="52070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sz="6400"/>
              <a:t>Bilingual</a:t>
            </a:r>
            <a:endParaRPr sz="6400"/>
          </a:p>
          <a:p>
            <a:pPr marL="52070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sz="6400"/>
              <a:t>CTE	</a:t>
            </a:r>
            <a:endParaRPr sz="6400"/>
          </a:p>
          <a:p>
            <a:pPr marL="52070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sz="6400"/>
              <a:t>Gifted/Talented	</a:t>
            </a:r>
            <a:endParaRPr sz="6400"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sz="6400"/>
              <a:t>Tax Effort</a:t>
            </a:r>
            <a:endParaRPr sz="6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2812"/>
              <a:buNone/>
            </a:pPr>
            <a:r>
              <a:rPr lang="en" sz="6400"/>
              <a:t>BASIC ALLOTMENT - $6160/year per student</a:t>
            </a:r>
            <a:endParaRPr sz="6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2812"/>
              <a:buNone/>
            </a:pPr>
            <a:r>
              <a:rPr lang="en" sz="6400"/>
              <a:t>$37.10 per student per day</a:t>
            </a:r>
            <a:endParaRPr sz="6400"/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" sz="6400">
                <a:solidFill>
                  <a:srgbClr val="FF0000"/>
                </a:solidFill>
              </a:rPr>
              <a:t>Absent:  $0 from the state</a:t>
            </a:r>
            <a:endParaRPr sz="6400"/>
          </a:p>
          <a:p>
            <a:pPr marL="177800" lvl="0" indent="-76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7500"/>
              <a:buNone/>
            </a:pPr>
            <a:endParaRPr sz="6400"/>
          </a:p>
          <a:p>
            <a:pPr marL="1778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9770"/>
              <a:buNone/>
            </a:pPr>
            <a:endParaRPr sz="4015"/>
          </a:p>
          <a:p>
            <a:pPr marL="520700" lvl="1" indent="-101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63636"/>
              <a:buNone/>
            </a:pPr>
            <a:endParaRPr sz="110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596177"/>
              </p:ext>
            </p:extLst>
          </p:nvPr>
        </p:nvGraphicFramePr>
        <p:xfrm>
          <a:off x="4677158" y="1369218"/>
          <a:ext cx="3785905" cy="352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700" dirty="0" smtClean="0">
                <a:latin typeface="Arial"/>
                <a:ea typeface="Arial"/>
                <a:cs typeface="Arial"/>
                <a:sym typeface="Arial"/>
              </a:rPr>
              <a:t>CISD </a:t>
            </a:r>
            <a:r>
              <a:rPr lang="en" sz="2700" dirty="0">
                <a:latin typeface="Arial"/>
                <a:ea typeface="Arial"/>
                <a:cs typeface="Arial"/>
                <a:sym typeface="Arial"/>
              </a:rPr>
              <a:t>LOCAL TAXES vs STATE FUNDS</a:t>
            </a:r>
            <a:endParaRPr sz="1100" dirty="0"/>
          </a:p>
        </p:txBody>
      </p:sp>
      <p:grpSp>
        <p:nvGrpSpPr>
          <p:cNvPr id="433" name="Google Shape;433;p62"/>
          <p:cNvGrpSpPr/>
          <p:nvPr/>
        </p:nvGrpSpPr>
        <p:grpSpPr>
          <a:xfrm>
            <a:off x="5113980" y="1362539"/>
            <a:ext cx="3169105" cy="3453843"/>
            <a:chOff x="309685" y="-126893"/>
            <a:chExt cx="4225474" cy="4605124"/>
          </a:xfrm>
        </p:grpSpPr>
        <p:sp>
          <p:nvSpPr>
            <p:cNvPr id="434" name="Google Shape;434;p62"/>
            <p:cNvSpPr/>
            <p:nvPr/>
          </p:nvSpPr>
          <p:spPr>
            <a:xfrm>
              <a:off x="309685" y="-126893"/>
              <a:ext cx="2039010" cy="1377842"/>
            </a:xfrm>
            <a:prstGeom prst="roundRect">
              <a:avLst>
                <a:gd name="adj" fmla="val 10000"/>
              </a:avLst>
            </a:prstGeom>
            <a:solidFill>
              <a:srgbClr val="CED2E2">
                <a:alpha val="89803"/>
              </a:srgbClr>
            </a:solidFill>
            <a:ln w="12700" cap="flat" cmpd="sng">
              <a:solidFill>
                <a:srgbClr val="CED2E2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2"/>
            <p:cNvSpPr txBox="1"/>
            <p:nvPr/>
          </p:nvSpPr>
          <p:spPr>
            <a:xfrm>
              <a:off x="350041" y="-86537"/>
              <a:ext cx="1958298" cy="1297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150" tIns="97150" rIns="97150" bIns="9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" sz="2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STATE $</a:t>
              </a:r>
              <a:endParaRPr sz="1100"/>
            </a:p>
          </p:txBody>
        </p:sp>
        <p:sp>
          <p:nvSpPr>
            <p:cNvPr id="436" name="Google Shape;436;p62"/>
            <p:cNvSpPr/>
            <p:nvPr/>
          </p:nvSpPr>
          <p:spPr>
            <a:xfrm>
              <a:off x="2648614" y="-95146"/>
              <a:ext cx="1886545" cy="1314347"/>
            </a:xfrm>
            <a:prstGeom prst="roundRect">
              <a:avLst>
                <a:gd name="adj" fmla="val 10000"/>
              </a:avLst>
            </a:prstGeom>
            <a:solidFill>
              <a:srgbClr val="CED2E2">
                <a:alpha val="89803"/>
              </a:srgbClr>
            </a:solidFill>
            <a:ln w="12700" cap="flat" cmpd="sng">
              <a:solidFill>
                <a:srgbClr val="CED2E2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2"/>
            <p:cNvSpPr txBox="1"/>
            <p:nvPr/>
          </p:nvSpPr>
          <p:spPr>
            <a:xfrm>
              <a:off x="2687110" y="-56650"/>
              <a:ext cx="1809553" cy="1237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300" tIns="94300" rIns="94300" bIns="9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" sz="2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LOCAL $</a:t>
              </a:r>
              <a:endParaRPr sz="1100"/>
            </a:p>
          </p:txBody>
        </p:sp>
        <p:sp>
          <p:nvSpPr>
            <p:cNvPr id="438" name="Google Shape;438;p62"/>
            <p:cNvSpPr/>
            <p:nvPr/>
          </p:nvSpPr>
          <p:spPr>
            <a:xfrm>
              <a:off x="2096072" y="3825531"/>
              <a:ext cx="652700" cy="652700"/>
            </a:xfrm>
            <a:prstGeom prst="triangle">
              <a:avLst>
                <a:gd name="adj" fmla="val 50000"/>
              </a:avLst>
            </a:prstGeom>
            <a:solidFill>
              <a:srgbClr val="CED2E2">
                <a:alpha val="89803"/>
              </a:srgbClr>
            </a:solidFill>
            <a:ln w="12700" cap="flat" cmpd="sng">
              <a:solidFill>
                <a:srgbClr val="CED2E2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2"/>
            <p:cNvSpPr/>
            <p:nvPr/>
          </p:nvSpPr>
          <p:spPr>
            <a:xfrm rot="240000">
              <a:off x="463722" y="3545841"/>
              <a:ext cx="3917400" cy="273931"/>
            </a:xfrm>
            <a:prstGeom prst="rect">
              <a:avLst/>
            </a:prstGeom>
            <a:solidFill>
              <a:srgbClr val="CED2E2">
                <a:alpha val="89803"/>
              </a:srgbClr>
            </a:solidFill>
            <a:ln w="12700" cap="flat" cmpd="sng">
              <a:solidFill>
                <a:srgbClr val="CED2E2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2"/>
            <p:cNvSpPr/>
            <p:nvPr/>
          </p:nvSpPr>
          <p:spPr>
            <a:xfrm rot="240000">
              <a:off x="2815780" y="2860945"/>
              <a:ext cx="1563005" cy="728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2"/>
            <p:cNvSpPr txBox="1"/>
            <p:nvPr/>
          </p:nvSpPr>
          <p:spPr>
            <a:xfrm rot="240000">
              <a:off x="2851328" y="2896493"/>
              <a:ext cx="1491909" cy="657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Values</a:t>
              </a:r>
              <a:endParaRPr sz="1100"/>
            </a:p>
          </p:txBody>
        </p:sp>
        <p:sp>
          <p:nvSpPr>
            <p:cNvPr id="442" name="Google Shape;442;p62"/>
            <p:cNvSpPr/>
            <p:nvPr/>
          </p:nvSpPr>
          <p:spPr>
            <a:xfrm rot="240000">
              <a:off x="2872348" y="2077705"/>
              <a:ext cx="1563005" cy="728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2"/>
            <p:cNvSpPr txBox="1"/>
            <p:nvPr/>
          </p:nvSpPr>
          <p:spPr>
            <a:xfrm rot="240000">
              <a:off x="2907896" y="2113253"/>
              <a:ext cx="1491909" cy="657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Property Tax</a:t>
              </a:r>
              <a:endParaRPr sz="1100"/>
            </a:p>
          </p:txBody>
        </p:sp>
        <p:sp>
          <p:nvSpPr>
            <p:cNvPr id="444" name="Google Shape;444;p62"/>
            <p:cNvSpPr/>
            <p:nvPr/>
          </p:nvSpPr>
          <p:spPr>
            <a:xfrm rot="240000">
              <a:off x="2928915" y="1311869"/>
              <a:ext cx="1563005" cy="728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2"/>
            <p:cNvSpPr txBox="1"/>
            <p:nvPr/>
          </p:nvSpPr>
          <p:spPr>
            <a:xfrm rot="240000">
              <a:off x="2964463" y="1347417"/>
              <a:ext cx="1491909" cy="657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Increase in</a:t>
              </a:r>
              <a:endParaRPr sz="1100"/>
            </a:p>
          </p:txBody>
        </p:sp>
        <p:sp>
          <p:nvSpPr>
            <p:cNvPr id="446" name="Google Shape;446;p62"/>
            <p:cNvSpPr/>
            <p:nvPr/>
          </p:nvSpPr>
          <p:spPr>
            <a:xfrm rot="240000">
              <a:off x="574841" y="2704297"/>
              <a:ext cx="1563005" cy="728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2"/>
            <p:cNvSpPr txBox="1"/>
            <p:nvPr/>
          </p:nvSpPr>
          <p:spPr>
            <a:xfrm rot="240000">
              <a:off x="610389" y="2739845"/>
              <a:ext cx="1491909" cy="657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State Funding</a:t>
              </a:r>
              <a:endParaRPr sz="1100"/>
            </a:p>
          </p:txBody>
        </p:sp>
        <p:sp>
          <p:nvSpPr>
            <p:cNvPr id="448" name="Google Shape;448;p62"/>
            <p:cNvSpPr/>
            <p:nvPr/>
          </p:nvSpPr>
          <p:spPr>
            <a:xfrm rot="240000">
              <a:off x="631409" y="1921056"/>
              <a:ext cx="1563005" cy="728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2"/>
            <p:cNvSpPr txBox="1"/>
            <p:nvPr/>
          </p:nvSpPr>
          <p:spPr>
            <a:xfrm rot="240000">
              <a:off x="666957" y="1956604"/>
              <a:ext cx="1491909" cy="657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Decrease in</a:t>
              </a:r>
              <a:endParaRPr sz="1100"/>
            </a:p>
          </p:txBody>
        </p:sp>
      </p:grpSp>
      <p:sp>
        <p:nvSpPr>
          <p:cNvPr id="450" name="Google Shape;450;p62"/>
          <p:cNvSpPr txBox="1"/>
          <p:nvPr/>
        </p:nvSpPr>
        <p:spPr>
          <a:xfrm>
            <a:off x="464574" y="862781"/>
            <a:ext cx="3930446" cy="1454244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funding is not adjusted to account for increased costs and </a:t>
            </a:r>
            <a:r>
              <a:rPr lang="e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inflation</a:t>
            </a:r>
            <a:endParaRPr sz="1100" dirty="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property values increase, state funding actually </a:t>
            </a:r>
            <a:r>
              <a:rPr lang="e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decreases</a:t>
            </a:r>
            <a:endParaRPr sz="1100" dirty="0"/>
          </a:p>
        </p:txBody>
      </p:sp>
      <p:sp>
        <p:nvSpPr>
          <p:cNvPr id="451" name="Google Shape;451;p62"/>
          <p:cNvSpPr txBox="1"/>
          <p:nvPr/>
        </p:nvSpPr>
        <p:spPr>
          <a:xfrm>
            <a:off x="464574" y="2513948"/>
            <a:ext cx="3930300" cy="26553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2007: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regulates district M&amp;O tax rate to $1.04. State did not supplement dollar for dollar what was lost in </a:t>
            </a:r>
            <a:r>
              <a:rPr lang="en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taxes</a:t>
            </a:r>
            <a:endParaRPr lang="en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(M&amp;O </a:t>
            </a: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from $1.30 to $1.04)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2019:</a:t>
            </a:r>
            <a:endParaRPr sz="1100" dirty="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implements MCR (max. compressed rate). As property values increase, state decreases tax </a:t>
            </a:r>
            <a:r>
              <a:rPr lang="en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</a:t>
            </a: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(M&amp;O from $1.04 to $0.97 to $</a:t>
            </a:r>
            <a:r>
              <a:rPr lang="en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0.8747 </a:t>
            </a: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$</a:t>
            </a:r>
            <a:r>
              <a:rPr lang="en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0.872 now)</a:t>
            </a:r>
            <a:endParaRPr sz="1100" dirty="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State benefits when property values increase – not the </a:t>
            </a:r>
            <a:r>
              <a:rPr lang="en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</a:t>
            </a:r>
            <a:endParaRPr sz="1100" dirty="0"/>
          </a:p>
        </p:txBody>
      </p:sp>
      <p:sp>
        <p:nvSpPr>
          <p:cNvPr id="452" name="Google Shape;452;p62"/>
          <p:cNvSpPr/>
          <p:nvPr/>
        </p:nvSpPr>
        <p:spPr>
          <a:xfrm>
            <a:off x="6226437" y="1585451"/>
            <a:ext cx="363474" cy="73380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2"/>
          <p:cNvSpPr/>
          <p:nvPr/>
        </p:nvSpPr>
        <p:spPr>
          <a:xfrm>
            <a:off x="8023123" y="1533832"/>
            <a:ext cx="363474" cy="73380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498</Words>
  <Application>Microsoft Office PowerPoint</Application>
  <PresentationFormat>On-screen Show (16:9)</PresentationFormat>
  <Paragraphs>145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Pier Sans</vt:lpstr>
      <vt:lpstr>Arial Black</vt:lpstr>
      <vt:lpstr>Arial</vt:lpstr>
      <vt:lpstr>Calibri Light</vt:lpstr>
      <vt:lpstr>Calibri</vt:lpstr>
      <vt:lpstr>Noto Sans Symbols</vt:lpstr>
      <vt:lpstr>Office Theme</vt:lpstr>
      <vt:lpstr>1_Office Theme</vt:lpstr>
      <vt:lpstr>SCHOOL FINANCE 101</vt:lpstr>
      <vt:lpstr>Understanding Crandall ISD Taxes</vt:lpstr>
      <vt:lpstr>M &amp; O BUDGET (General Operating)</vt:lpstr>
      <vt:lpstr>WHAT IMPACTS BUDGET DOLLARS?</vt:lpstr>
      <vt:lpstr>PowerPoint Presentation</vt:lpstr>
      <vt:lpstr>2020 TAX RATE  COMPARISON</vt:lpstr>
      <vt:lpstr>PowerPoint Presentation</vt:lpstr>
      <vt:lpstr>STUDENT ENROLLMENT &amp; ATTENDANCE IMPACTS STATE FUNDING</vt:lpstr>
      <vt:lpstr>CISD LOCAL TAXES vs STATE FUNDS</vt:lpstr>
      <vt:lpstr>WHAT IMPACTS BUDGET DOLLARS?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Mike</dc:creator>
  <cp:lastModifiedBy>White, Mike</cp:lastModifiedBy>
  <cp:revision>12</cp:revision>
  <dcterms:modified xsi:type="dcterms:W3CDTF">2021-10-18T20:52:46Z</dcterms:modified>
</cp:coreProperties>
</file>